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5" r:id="rId1"/>
  </p:sldMasterIdLst>
  <p:sldIdLst>
    <p:sldId id="256" r:id="rId2"/>
    <p:sldId id="257" r:id="rId3"/>
    <p:sldId id="276" r:id="rId4"/>
    <p:sldId id="277" r:id="rId5"/>
    <p:sldId id="279" r:id="rId6"/>
    <p:sldId id="278" r:id="rId7"/>
    <p:sldId id="272" r:id="rId8"/>
    <p:sldId id="273" r:id="rId9"/>
    <p:sldId id="274" r:id="rId10"/>
    <p:sldId id="275" r:id="rId11"/>
    <p:sldId id="271" r:id="rId12"/>
    <p:sldId id="260" r:id="rId13"/>
    <p:sldId id="261" r:id="rId14"/>
    <p:sldId id="262" r:id="rId15"/>
    <p:sldId id="264" r:id="rId16"/>
    <p:sldId id="266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7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798020" y="538594"/>
            <a:ext cx="1808485" cy="51671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835967" y="278688"/>
            <a:ext cx="1695954" cy="484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55">
            <a:off x="2866028" y="3182426"/>
            <a:ext cx="1695954" cy="48455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7428515" y="2619243"/>
            <a:ext cx="1580737" cy="451639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6339646" y="604321"/>
            <a:ext cx="1610332" cy="2025115"/>
          </a:xfrm>
          <a:prstGeom prst="rect">
            <a:avLst/>
          </a:prstGeom>
        </p:spPr>
      </p:pic>
      <p:pic>
        <p:nvPicPr>
          <p:cNvPr id="13" name="Picture 12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4891846" y="985321"/>
            <a:ext cx="1610332" cy="2025115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660">
            <a:off x="5138374" y="599839"/>
            <a:ext cx="1610332" cy="2025115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76">
            <a:off x="2072772" y="555386"/>
            <a:ext cx="1610332" cy="2025115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pic>
        <p:nvPicPr>
          <p:cNvPr id="14" name="Picture 13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790">
            <a:off x="3591963" y="936015"/>
            <a:ext cx="1610332" cy="202511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 anchorCtr="0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 anchor="t" anchorCtr="0"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PageOverla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FEA40804-0CDA-E34F-ABE0-F232AFEF5E63}" type="datetimeFigureOut">
              <a:rPr lang="en-US" smtClean="0"/>
              <a:t>7/19/12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220" y="6158753"/>
            <a:ext cx="1051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868E76E4-98CA-294D-8425-3BB0337B1F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  <p:sldLayoutId id="2147484358" r:id="rId13"/>
    <p:sldLayoutId id="2147484359" r:id="rId14"/>
    <p:sldLayoutId id="2147484360" r:id="rId15"/>
    <p:sldLayoutId id="2147484361" r:id="rId16"/>
    <p:sldLayoutId id="214748436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0"/>
        </a:spcBef>
        <a:spcAft>
          <a:spcPts val="2000"/>
        </a:spcAft>
        <a:buFont typeface="Wingdings 2" pitchFamily="18" charset="2"/>
        <a:buChar char="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tiff"/><Relationship Id="rId3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th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inhost.com/" TargetMode="External"/><Relationship Id="rId3" Type="http://schemas.openxmlformats.org/officeDocument/2006/relationships/hyperlink" Target="http://www.koinoniasgr.com/enigma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390651"/>
            <a:ext cx="8001000" cy="2424766"/>
          </a:xfrm>
        </p:spPr>
        <p:txBody>
          <a:bodyPr>
            <a:normAutofit/>
          </a:bodyPr>
          <a:lstStyle/>
          <a:p>
            <a:r>
              <a:rPr lang="en-US" dirty="0"/>
              <a:t>Enigma Machine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6648" y="4749376"/>
            <a:ext cx="4091517" cy="58462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“A Cloud-Based Working Simulation for Modern Cryptography”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6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8125" y="10209"/>
            <a:ext cx="3755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Codebook </a:t>
            </a:r>
            <a:r>
              <a:rPr lang="en-US" sz="3600" dirty="0" err="1" smtClean="0"/>
              <a:t>Cont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973699"/>
              </p:ext>
            </p:extLst>
          </p:nvPr>
        </p:nvGraphicFramePr>
        <p:xfrm>
          <a:off x="1524000" y="843865"/>
          <a:ext cx="6096000" cy="595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Document" r:id="rId3" imgW="6096000" imgH="5956300" progId="Word.Document.12">
                  <p:embed/>
                </p:oleObj>
              </mc:Choice>
              <mc:Fallback>
                <p:oleObj name="Document" r:id="rId3" imgW="6096000" imgH="595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843865"/>
                        <a:ext cx="6096000" cy="595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71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Enigma Machine Application Storyboard</a:t>
            </a:r>
            <a:endParaRPr lang="en-US" dirty="0"/>
          </a:p>
        </p:txBody>
      </p:sp>
      <p:pic>
        <p:nvPicPr>
          <p:cNvPr id="3" name="Picture 2" descr="enigmaStoryboar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1944866"/>
            <a:ext cx="4591050" cy="45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2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323850"/>
            <a:ext cx="8001000" cy="1917700"/>
          </a:xfrm>
        </p:spPr>
        <p:txBody>
          <a:bodyPr/>
          <a:lstStyle/>
          <a:p>
            <a:r>
              <a:rPr lang="en-US" dirty="0" smtClean="0"/>
              <a:t>Enigma Machine Application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11116" y="2596402"/>
            <a:ext cx="4889500" cy="3912347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/>
              <a:t>Authentication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Facebook SDK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Single sign 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Create the app through Facebook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Obtain App ID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Optional free website hosted by Facebook </a:t>
            </a:r>
          </a:p>
          <a:p>
            <a:pPr marL="800100" lvl="1" indent="-342900">
              <a:buFont typeface="Arial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</a:pPr>
            <a:endParaRPr lang="en-US" sz="2800" dirty="0" smtClean="0"/>
          </a:p>
          <a:p>
            <a:pPr marL="800100" lvl="1" indent="-342900">
              <a:buFont typeface="Arial"/>
              <a:buChar char="•"/>
            </a:pPr>
            <a:endParaRPr lang="en-US" sz="2200" dirty="0"/>
          </a:p>
        </p:txBody>
      </p:sp>
      <p:pic>
        <p:nvPicPr>
          <p:cNvPr id="5" name="Picture 4" descr="FBAuthenticationAp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15" y="2241550"/>
            <a:ext cx="2062117" cy="4061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982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Enigma Application Settings class</a:t>
            </a:r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NSUserDefaults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Rotors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Rotor types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Plug(s)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5" descr="enigmaSetting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3249">
            <a:off x="5743576" y="349251"/>
            <a:ext cx="2848663" cy="55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4360" y="1049357"/>
            <a:ext cx="3749040" cy="1080912"/>
          </a:xfrm>
        </p:spPr>
        <p:txBody>
          <a:bodyPr/>
          <a:lstStyle/>
          <a:p>
            <a:pPr algn="ctr"/>
            <a:r>
              <a:rPr lang="en-US" dirty="0" smtClean="0"/>
              <a:t>Enigma Machine Application</a:t>
            </a:r>
            <a:br>
              <a:rPr lang="en-US" dirty="0" smtClean="0"/>
            </a:br>
            <a:r>
              <a:rPr lang="en-US" dirty="0" smtClean="0"/>
              <a:t>Enigma Class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JSON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JSON Dictionary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Get and Put Request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JSON Parse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enigma plain text.tif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7764">
            <a:off x="5667375" y="317501"/>
            <a:ext cx="2940706" cy="5889625"/>
          </a:xfrm>
          <a:prstGeom prst="rect">
            <a:avLst/>
          </a:prstGeom>
          <a:ln>
            <a:solidFill>
              <a:srgbClr val="B74D21"/>
            </a:solidFill>
          </a:ln>
        </p:spPr>
      </p:pic>
    </p:spTree>
    <p:extLst>
      <p:ext uri="{BB962C8B-B14F-4D97-AF65-F5344CB8AC3E}">
        <p14:creationId xmlns:p14="http://schemas.microsoft.com/office/powerpoint/2010/main" val="4221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800" dirty="0"/>
              <a:t>German Enigma Simulator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  Enigma Main Screen</a:t>
            </a:r>
          </a:p>
          <a:p>
            <a:r>
              <a:rPr lang="en-US" dirty="0"/>
              <a:t> </a:t>
            </a:r>
            <a:r>
              <a:rPr lang="en-US" dirty="0" smtClean="0"/>
              <a:t>  Settings Screen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331603" y="2075466"/>
            <a:ext cx="1681829" cy="782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048126" y="3683000"/>
            <a:ext cx="965308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enigma plain tex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747">
            <a:off x="1445565" y="182513"/>
            <a:ext cx="1747714" cy="3500310"/>
          </a:xfrm>
          <a:prstGeom prst="rect">
            <a:avLst/>
          </a:prstGeom>
        </p:spPr>
      </p:pic>
      <p:pic>
        <p:nvPicPr>
          <p:cNvPr id="16" name="Picture 15" descr="enigmaSetting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1873">
            <a:off x="2162724" y="3210821"/>
            <a:ext cx="1835537" cy="35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Enigma Machine App</a:t>
            </a:r>
            <a:br>
              <a:rPr lang="en-US" dirty="0" smtClean="0"/>
            </a:br>
            <a:r>
              <a:rPr lang="en-US" dirty="0" smtClean="0"/>
              <a:t>Demo</a:t>
            </a:r>
            <a:r>
              <a:rPr lang="en-US" dirty="0"/>
              <a:t>	</a:t>
            </a:r>
          </a:p>
        </p:txBody>
      </p:sp>
      <p:pic>
        <p:nvPicPr>
          <p:cNvPr id="2" name="Screen Record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0" y="1769996"/>
            <a:ext cx="8699500" cy="45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3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45774" y="-171979"/>
            <a:ext cx="4863042" cy="879475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Carlson, A. (1997-2004). </a:t>
            </a:r>
            <a:r>
              <a:rPr lang="en-US" i="1" dirty="0"/>
              <a:t>Enigma </a:t>
            </a:r>
            <a:r>
              <a:rPr lang="en-US" i="1" dirty="0" err="1"/>
              <a:t>Simlulator</a:t>
            </a:r>
            <a:r>
              <a:rPr lang="en-US" dirty="0"/>
              <a:t>. Retrieved JUN 28, 2012, from BLETCHLEY </a:t>
            </a:r>
            <a:r>
              <a:rPr lang="en-US" dirty="0" smtClean="0"/>
              <a:t>PARK </a:t>
            </a:r>
            <a:r>
              <a:rPr lang="en-US" dirty="0"/>
              <a:t>National Code Centre: http://</a:t>
            </a:r>
            <a:r>
              <a:rPr lang="en-US" dirty="0" err="1"/>
              <a:t>www.bletchleypark.org.uk</a:t>
            </a:r>
            <a:r>
              <a:rPr lang="en-US" dirty="0"/>
              <a:t>/content/</a:t>
            </a:r>
            <a:r>
              <a:rPr lang="en-US" dirty="0" err="1"/>
              <a:t>enigmasim.rhtm</a:t>
            </a:r>
            <a:r>
              <a:rPr lang="en-US" dirty="0"/>
              <a:t># </a:t>
            </a:r>
          </a:p>
          <a:p>
            <a:r>
              <a:rPr lang="en-US" dirty="0" err="1"/>
              <a:t>Farlex</a:t>
            </a:r>
            <a:r>
              <a:rPr lang="en-US" dirty="0"/>
              <a:t>, I. (2012). </a:t>
            </a:r>
            <a:r>
              <a:rPr lang="en-US" i="1" dirty="0"/>
              <a:t>The Free Dictionary by FARLEX</a:t>
            </a:r>
            <a:r>
              <a:rPr lang="en-US" dirty="0"/>
              <a:t>. Retrieved JUL 18, 2012, from </a:t>
            </a:r>
            <a:r>
              <a:rPr lang="en-US" dirty="0">
                <a:hlinkClick r:id="rId2"/>
              </a:rPr>
              <a:t>www.the</a:t>
            </a:r>
            <a:r>
              <a:rPr lang="en-US" dirty="0"/>
              <a:t> </a:t>
            </a:r>
            <a:r>
              <a:rPr lang="en-US" dirty="0" err="1" smtClean="0"/>
              <a:t>freedictonary.com</a:t>
            </a:r>
            <a:r>
              <a:rPr lang="en-US" dirty="0"/>
              <a:t>: http://</a:t>
            </a:r>
            <a:r>
              <a:rPr lang="en-US" dirty="0" err="1"/>
              <a:t>encyclopedia.thefreedictionary.com</a:t>
            </a:r>
            <a:r>
              <a:rPr lang="en-US" dirty="0"/>
              <a:t>/</a:t>
            </a:r>
          </a:p>
          <a:p>
            <a:r>
              <a:rPr lang="en-US" dirty="0"/>
              <a:t>Google. (Not Available). </a:t>
            </a:r>
            <a:r>
              <a:rPr lang="en-US" i="1" dirty="0"/>
              <a:t>Google Translate</a:t>
            </a:r>
            <a:r>
              <a:rPr lang="en-US" dirty="0"/>
              <a:t>. Retrieved JUL 18, 2012, from </a:t>
            </a:r>
            <a:r>
              <a:rPr lang="en-US" dirty="0" err="1"/>
              <a:t>translate.google.com</a:t>
            </a:r>
            <a:r>
              <a:rPr lang="en-US" dirty="0"/>
              <a:t>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translate.google.com</a:t>
            </a:r>
            <a:r>
              <a:rPr lang="en-US" dirty="0"/>
              <a:t>/#en|de|code%20book%20legend</a:t>
            </a:r>
          </a:p>
          <a:p>
            <a:r>
              <a:rPr lang="en-US" dirty="0"/>
              <a:t>Long, T. (2009, AUG 31). </a:t>
            </a:r>
            <a:r>
              <a:rPr lang="en-US" i="1" dirty="0"/>
              <a:t>Enigma Simulator v.1.2.4</a:t>
            </a:r>
            <a:r>
              <a:rPr lang="en-US" dirty="0"/>
              <a:t>. Retrieved JUN 28, 2012, from Enigma </a:t>
            </a:r>
            <a:r>
              <a:rPr lang="en-US" dirty="0" smtClean="0"/>
              <a:t>Simulator </a:t>
            </a:r>
            <a:r>
              <a:rPr lang="en-US" dirty="0"/>
              <a:t>by Terry Long: http://</a:t>
            </a:r>
            <a:r>
              <a:rPr lang="en-US" dirty="0" err="1"/>
              <a:t>www.terrylong.org</a:t>
            </a:r>
            <a:r>
              <a:rPr lang="en-US" dirty="0"/>
              <a:t>/</a:t>
            </a:r>
          </a:p>
          <a:p>
            <a:r>
              <a:rPr lang="en-US" dirty="0"/>
              <a:t>Miller, D. A. (1996-2001). </a:t>
            </a:r>
            <a:r>
              <a:rPr lang="en-US" i="1" dirty="0"/>
              <a:t>The Cryptographic Mathematics of ENIGMA.</a:t>
            </a:r>
            <a:r>
              <a:rPr lang="en-US" dirty="0"/>
              <a:t> Retrieved JUL 19, </a:t>
            </a:r>
            <a:r>
              <a:rPr lang="en-US" dirty="0" smtClean="0"/>
              <a:t>2012</a:t>
            </a:r>
            <a:r>
              <a:rPr lang="en-US" dirty="0"/>
              <a:t>, from Center for </a:t>
            </a:r>
            <a:r>
              <a:rPr lang="en-US" dirty="0" err="1"/>
              <a:t>Crypologic</a:t>
            </a:r>
            <a:r>
              <a:rPr lang="en-US" dirty="0"/>
              <a:t> History, National Security Agency : http://</a:t>
            </a:r>
            <a:r>
              <a:rPr lang="en-US" dirty="0" err="1"/>
              <a:t>ed</a:t>
            </a:r>
            <a:r>
              <a:rPr lang="en-US" dirty="0"/>
              <a:t>-	</a:t>
            </a:r>
            <a:r>
              <a:rPr lang="en-US" dirty="0" err="1"/>
              <a:t>thelen.org</a:t>
            </a:r>
            <a:r>
              <a:rPr lang="en-US" dirty="0"/>
              <a:t>/comp-</a:t>
            </a:r>
            <a:r>
              <a:rPr lang="en-US" dirty="0" err="1"/>
              <a:t>hist</a:t>
            </a:r>
            <a:r>
              <a:rPr lang="en-US" dirty="0"/>
              <a:t>/NSA-</a:t>
            </a:r>
            <a:r>
              <a:rPr lang="en-US" dirty="0" err="1"/>
              <a:t>Comb.html</a:t>
            </a:r>
            <a:endParaRPr lang="en-US" dirty="0"/>
          </a:p>
          <a:p>
            <a:r>
              <a:rPr lang="fr-CA" dirty="0" err="1"/>
              <a:t>Psaul</a:t>
            </a:r>
            <a:r>
              <a:rPr lang="fr-CA" dirty="0"/>
              <a:t> </a:t>
            </a:r>
            <a:r>
              <a:rPr lang="fr-CA" dirty="0" err="1"/>
              <a:t>Reuvers</a:t>
            </a:r>
            <a:r>
              <a:rPr lang="fr-CA" dirty="0"/>
              <a:t> &amp; Marc </a:t>
            </a:r>
            <a:r>
              <a:rPr lang="fr-CA" dirty="0" err="1"/>
              <a:t>Simons</a:t>
            </a:r>
            <a:r>
              <a:rPr lang="fr-CA" dirty="0"/>
              <a:t>. (2009-2012, JUN 16). </a:t>
            </a:r>
            <a:r>
              <a:rPr lang="en-US" i="1" dirty="0"/>
              <a:t>Enigma Cipher Machine</a:t>
            </a:r>
            <a:r>
              <a:rPr lang="en-US" dirty="0"/>
              <a:t>. Retrieved JUN 	26, 2012, from Crypto Museum [</a:t>
            </a:r>
            <a:r>
              <a:rPr lang="en-US" dirty="0" err="1"/>
              <a:t>cryptomuseum.com</a:t>
            </a:r>
            <a:r>
              <a:rPr lang="en-US" dirty="0"/>
              <a:t>]: 	http://</a:t>
            </a:r>
            <a:r>
              <a:rPr lang="en-US" dirty="0" err="1"/>
              <a:t>www.cryptomuseum.com</a:t>
            </a:r>
            <a:r>
              <a:rPr lang="en-US" dirty="0"/>
              <a:t>/crypto/enigma/</a:t>
            </a:r>
          </a:p>
          <a:p>
            <a:r>
              <a:rPr lang="en-US" dirty="0" err="1"/>
              <a:t>Rijmenants</a:t>
            </a:r>
            <a:r>
              <a:rPr lang="en-US" dirty="0"/>
              <a:t>, D. (2004-2012). </a:t>
            </a:r>
            <a:r>
              <a:rPr lang="en-US" i="1" dirty="0"/>
              <a:t>Enigma Details</a:t>
            </a:r>
            <a:r>
              <a:rPr lang="en-US" dirty="0"/>
              <a:t>. Retrieved JUN 27, 2012, from Technical Details 	of the Enigma Machine: http://</a:t>
            </a:r>
            <a:r>
              <a:rPr lang="en-US" dirty="0" err="1"/>
              <a:t>users.telenet.be</a:t>
            </a:r>
            <a:r>
              <a:rPr lang="en-US" dirty="0"/>
              <a:t>/</a:t>
            </a:r>
            <a:r>
              <a:rPr lang="en-US" dirty="0" err="1"/>
              <a:t>d.rijmenants</a:t>
            </a:r>
            <a:r>
              <a:rPr lang="en-US" dirty="0"/>
              <a:t>/en/</a:t>
            </a:r>
            <a:r>
              <a:rPr lang="en-US" dirty="0" err="1"/>
              <a:t>enigmatech.htm</a:t>
            </a:r>
            <a:endParaRPr lang="en-US" dirty="0"/>
          </a:p>
          <a:p>
            <a:r>
              <a:rPr lang="en-US" dirty="0" err="1"/>
              <a:t>Schwager</a:t>
            </a:r>
            <a:r>
              <a:rPr lang="en-US" dirty="0"/>
              <a:t>, R. (1998-2005). </a:t>
            </a:r>
            <a:r>
              <a:rPr lang="en-US" i="1" dirty="0"/>
              <a:t>The Enigma Machine</a:t>
            </a:r>
            <a:r>
              <a:rPr lang="en-US" dirty="0"/>
              <a:t>. Retrieved JUN 28, 2012, from Enigma </a:t>
            </a:r>
            <a:r>
              <a:rPr lang="en-US" dirty="0" smtClean="0"/>
              <a:t>Machine </a:t>
            </a:r>
            <a:r>
              <a:rPr lang="en-US" dirty="0"/>
              <a:t>Applet: http://</a:t>
            </a:r>
            <a:r>
              <a:rPr lang="en-US" dirty="0" err="1"/>
              <a:t>russells.freeshell.org</a:t>
            </a:r>
            <a:r>
              <a:rPr lang="en-US" dirty="0"/>
              <a:t>/enigma/</a:t>
            </a:r>
          </a:p>
          <a:p>
            <a:r>
              <a:rPr lang="en-US" dirty="0" err="1"/>
              <a:t>Sommerville</a:t>
            </a:r>
            <a:r>
              <a:rPr lang="en-US" dirty="0"/>
              <a:t>, I. (2001). </a:t>
            </a:r>
            <a:r>
              <a:rPr lang="en-US" i="1" dirty="0"/>
              <a:t>Software Engineering, ninth edition.</a:t>
            </a:r>
            <a:r>
              <a:rPr lang="en-US" dirty="0"/>
              <a:t> Boston: Addison-Wesley.</a:t>
            </a:r>
          </a:p>
          <a:p>
            <a:r>
              <a:rPr lang="en-US" dirty="0" err="1"/>
              <a:t>Spiess</a:t>
            </a:r>
            <a:r>
              <a:rPr lang="en-US" dirty="0"/>
              <a:t>, F. (2009). </a:t>
            </a:r>
            <a:r>
              <a:rPr lang="en-US" i="1" dirty="0" err="1"/>
              <a:t>EnigmaCo.de</a:t>
            </a:r>
            <a:r>
              <a:rPr lang="en-US" i="1" dirty="0"/>
              <a:t> (Enigma Simulation)</a:t>
            </a:r>
            <a:r>
              <a:rPr lang="en-US" dirty="0"/>
              <a:t>. Retrieved JUN 28, 2012, from Three </a:t>
            </a:r>
            <a:r>
              <a:rPr lang="en-US" dirty="0" smtClean="0"/>
              <a:t>Rotor </a:t>
            </a:r>
            <a:r>
              <a:rPr lang="en-US" dirty="0"/>
              <a:t>Enigma Simulation (Enigma Simulation Test Site): 	http://</a:t>
            </a:r>
            <a:r>
              <a:rPr lang="en-US" dirty="0" err="1"/>
              <a:t>enigmaco.de</a:t>
            </a:r>
            <a:r>
              <a:rPr lang="en-US" dirty="0"/>
              <a:t>/enigma/</a:t>
            </a:r>
            <a:r>
              <a:rPr lang="en-US" dirty="0" err="1"/>
              <a:t>enigma.html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6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12333" y="1259755"/>
            <a:ext cx="629708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en-US" dirty="0" smtClean="0"/>
              <a:t>Enigma Machine Application</a:t>
            </a:r>
          </a:p>
          <a:p>
            <a:pPr algn="ctr" hangingPunct="0"/>
            <a:r>
              <a:rPr lang="en-US" dirty="0" smtClean="0"/>
              <a:t>Using </a:t>
            </a:r>
            <a:r>
              <a:rPr lang="en-US" dirty="0" err="1" smtClean="0"/>
              <a:t>XCode</a:t>
            </a:r>
            <a:r>
              <a:rPr lang="en-US" dirty="0" smtClean="0"/>
              <a:t> 4.3.3</a:t>
            </a:r>
            <a:endParaRPr lang="en-US" dirty="0" smtClean="0"/>
          </a:p>
          <a:p>
            <a:pPr algn="ctr" hangingPunct="0"/>
            <a:endParaRPr lang="en-US" dirty="0"/>
          </a:p>
          <a:p>
            <a:pPr algn="ctr" hangingPunct="0"/>
            <a:r>
              <a:rPr lang="en-US" dirty="0" smtClean="0"/>
              <a:t>“A Cloud-Based Working Simulation for Modern Cryptography”</a:t>
            </a:r>
          </a:p>
          <a:p>
            <a:pPr algn="ctr" hangingPunct="0"/>
            <a:endParaRPr lang="en-US" dirty="0"/>
          </a:p>
          <a:p>
            <a:pPr algn="ctr" hangingPunct="0"/>
            <a:r>
              <a:rPr lang="en-US" dirty="0" smtClean="0"/>
              <a:t>Team 2: Oscar </a:t>
            </a:r>
            <a:r>
              <a:rPr lang="en-US" dirty="0" smtClean="0"/>
              <a:t>Bernal, Jim Esposito, </a:t>
            </a:r>
            <a:r>
              <a:rPr lang="en-US" dirty="0" err="1" smtClean="0"/>
              <a:t>Melony</a:t>
            </a:r>
            <a:r>
              <a:rPr lang="en-US" dirty="0" smtClean="0"/>
              <a:t> Henderson, Richard Robinson</a:t>
            </a:r>
          </a:p>
          <a:p>
            <a:pPr algn="ctr" hangingPunct="0"/>
            <a:endParaRPr lang="en-US" dirty="0" smtClean="0"/>
          </a:p>
          <a:p>
            <a:pPr algn="ctr" hangingPunct="0"/>
            <a:r>
              <a:rPr lang="en-US" dirty="0" smtClean="0"/>
              <a:t>Computer Information Systems Graduate</a:t>
            </a:r>
          </a:p>
          <a:p>
            <a:pPr algn="ctr" hangingPunct="0"/>
            <a:endParaRPr lang="en-US" dirty="0" smtClean="0"/>
          </a:p>
          <a:p>
            <a:pPr algn="ctr" hangingPunct="0"/>
            <a:r>
              <a:rPr lang="en-US" dirty="0" smtClean="0"/>
              <a:t> Program Night Students</a:t>
            </a:r>
          </a:p>
          <a:p>
            <a:pPr algn="ctr" hangingPunct="0"/>
            <a:endParaRPr lang="en-US" dirty="0" smtClean="0"/>
          </a:p>
          <a:p>
            <a:pPr algn="ctr" hangingPunct="0"/>
            <a:r>
              <a:rPr lang="en-US" dirty="0" smtClean="0"/>
              <a:t>ECPI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74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3375" y="1043206"/>
            <a:ext cx="8255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Technical notes about Enigma engine</a:t>
            </a:r>
            <a:r>
              <a:rPr lang="en-US" sz="2400" dirty="0" smtClean="0"/>
              <a:t>:</a:t>
            </a:r>
            <a:endParaRPr lang="en-US" sz="2400" dirty="0"/>
          </a:p>
          <a:p>
            <a:pPr marL="285750" lvl="0" indent="-285750">
              <a:buFont typeface="Arial"/>
              <a:buChar char="•"/>
            </a:pPr>
            <a:r>
              <a:rPr lang="en-US" sz="2400" dirty="0"/>
              <a:t>Engine was written as a restful API in C# and deployed on a Windows 2008 Server. </a:t>
            </a:r>
            <a:endParaRPr lang="en-US" sz="2400" dirty="0" smtClean="0"/>
          </a:p>
          <a:p>
            <a:pPr marL="285750" lvl="0" indent="-285750">
              <a:buFont typeface="Arial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database backend was developed using SQL Server 2008. The site is hosted on </a:t>
            </a:r>
            <a:r>
              <a:rPr lang="en-US" sz="2400" dirty="0">
                <a:hlinkClick r:id="rId2"/>
              </a:rPr>
              <a:t>Winhost.com</a:t>
            </a:r>
            <a:r>
              <a:rPr lang="en-US" sz="2400" dirty="0"/>
              <a:t> at </a:t>
            </a:r>
            <a:r>
              <a:rPr lang="en-US" sz="2400" dirty="0">
                <a:hlinkClick r:id="rId3"/>
              </a:rPr>
              <a:t>http://www.koinoniasgr.com/enigma/</a:t>
            </a:r>
            <a:r>
              <a:rPr lang="en-US" sz="2400" dirty="0"/>
              <a:t>.  The endpoint to encrypt data is /Encrypt/.</a:t>
            </a:r>
          </a:p>
          <a:p>
            <a:pPr marL="285750" lvl="0" indent="-285750">
              <a:buFont typeface="Arial"/>
              <a:buChar char="•"/>
            </a:pPr>
            <a:r>
              <a:rPr lang="en-US" sz="2400" dirty="0"/>
              <a:t>The API accepts JSON input to encode and sends a JSON response in return.</a:t>
            </a:r>
          </a:p>
          <a:p>
            <a:pPr marL="285750" lvl="0" indent="-285750">
              <a:buFont typeface="Arial"/>
              <a:buChar char="•"/>
            </a:pPr>
            <a:r>
              <a:rPr lang="en-US" sz="2400" dirty="0" err="1"/>
              <a:t>XCode</a:t>
            </a:r>
            <a:r>
              <a:rPr lang="en-US" sz="2400" dirty="0"/>
              <a:t> was used to write the iPhone user app which communicates with the API to encrypt and decrypt messages.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 was used as the repository for both C# and </a:t>
            </a:r>
            <a:r>
              <a:rPr lang="en-US" sz="2400" dirty="0" err="1"/>
              <a:t>XCode</a:t>
            </a:r>
            <a:r>
              <a:rPr lang="en-US" sz="2400" dirty="0"/>
              <a:t> projects as well as other methodology documentation</a:t>
            </a:r>
            <a:r>
              <a:rPr lang="en-US" sz="24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63750" y="396875"/>
            <a:ext cx="512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Team 2 Enigma Machine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8054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7250" y="640834"/>
            <a:ext cx="5084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Enigma Machine Testing</a:t>
            </a:r>
            <a:endParaRPr lang="en-US" sz="3600" dirty="0"/>
          </a:p>
        </p:txBody>
      </p:sp>
      <p:pic>
        <p:nvPicPr>
          <p:cNvPr id="5" name="Picture 4" descr="C:\Users\MHenderson\Desktop\MELZ WORLD\ECPI\IS670\enigmacod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461" y="1655686"/>
            <a:ext cx="8548761" cy="480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046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0875" y="603250"/>
            <a:ext cx="2607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API DEMO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30624" y="2809875"/>
            <a:ext cx="2571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Enjoy!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1830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8375" y="333375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Understanding Enigma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949"/>
              </p:ext>
            </p:extLst>
          </p:nvPr>
        </p:nvGraphicFramePr>
        <p:xfrm>
          <a:off x="716921" y="1285874"/>
          <a:ext cx="7522203" cy="4810230"/>
        </p:xfrm>
        <a:graphic>
          <a:graphicData uri="http://schemas.openxmlformats.org/drawingml/2006/table">
            <a:tbl>
              <a:tblPr/>
              <a:tblGrid>
                <a:gridCol w="578631"/>
                <a:gridCol w="578631"/>
                <a:gridCol w="578631"/>
                <a:gridCol w="578631"/>
                <a:gridCol w="578631"/>
                <a:gridCol w="578631"/>
                <a:gridCol w="578631"/>
                <a:gridCol w="578631"/>
                <a:gridCol w="578631"/>
                <a:gridCol w="578631"/>
                <a:gridCol w="578631"/>
                <a:gridCol w="578631"/>
                <a:gridCol w="578631"/>
              </a:tblGrid>
              <a:tr h="165870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Encryption</a:t>
                      </a:r>
                    </a:p>
                  </a:txBody>
                  <a:tcPr marL="9992" marR="9992" marT="99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16587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Reflector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Rotor 3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Rotor 2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Rotor 1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III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II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658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</a:p>
                  </a:txBody>
                  <a:tcPr marL="9992" marR="9992" marT="9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74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-206375"/>
            <a:ext cx="5943600" cy="690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43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stCard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549400"/>
            <a:ext cx="77978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82749" y="523874"/>
            <a:ext cx="598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Test Cards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455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3125" y="85725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CodeBook</a:t>
            </a:r>
            <a:endParaRPr lang="en-US" sz="3600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72465" y="2102122"/>
            <a:ext cx="3089910" cy="2120630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63500" cmpd="thickThin">
            <a:solidFill>
              <a:schemeClr val="accent6">
                <a:lumMod val="100000"/>
                <a:lumOff val="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68686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Code Book Legend 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Codebuch</a:t>
            </a: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Legende</a:t>
            </a: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):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 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Schlüssel</a:t>
            </a: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 		key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Walzenlage</a:t>
            </a: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		rolling position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Ringstellung</a:t>
            </a: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		ring position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L			left rotor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C			center rotor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R			right rotor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Steckerverbindungen</a:t>
            </a: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	plug connections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Rückstrahler</a:t>
            </a: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		reflector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 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 </a:t>
            </a:r>
            <a:endParaRPr lang="en-US" sz="1200" dirty="0">
              <a:effectLst/>
              <a:latin typeface="Calibri"/>
              <a:ea typeface="ＭＳ 明朝"/>
              <a:cs typeface="Times New Roman"/>
            </a:endParaRPr>
          </a:p>
        </p:txBody>
      </p:sp>
      <p:pic>
        <p:nvPicPr>
          <p:cNvPr id="4" name="Picture 3" descr="ring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102122"/>
            <a:ext cx="4572000" cy="21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2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ravelogue">
  <a:themeElements>
    <a:clrScheme name="Travelogue">
      <a:dk1>
        <a:sysClr val="windowText" lastClr="000000"/>
      </a:dk1>
      <a:lt1>
        <a:srgbClr val="EAC968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Travelogue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Travelogue.thmx</Template>
  <TotalTime>975</TotalTime>
  <Words>651</Words>
  <Application>Microsoft Macintosh PowerPoint</Application>
  <PresentationFormat>On-screen Show (4:3)</PresentationFormat>
  <Paragraphs>432</Paragraphs>
  <Slides>17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Travelogue</vt:lpstr>
      <vt:lpstr>Microsoft Word Document</vt:lpstr>
      <vt:lpstr>Enigma Machine 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Enigma Machine Application Storyboard</vt:lpstr>
      <vt:lpstr>Enigma Machine Application</vt:lpstr>
      <vt:lpstr>Enigma Application Settings class </vt:lpstr>
      <vt:lpstr>Enigma Machine Application Enigma Class</vt:lpstr>
      <vt:lpstr>German Enigma Simulator </vt:lpstr>
      <vt:lpstr>Enigma Machine App Demo </vt:lpstr>
      <vt:lpstr>References: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German Enigma Simulator </dc:title>
  <dc:creator>admin</dc:creator>
  <cp:lastModifiedBy>Oscar Bernal</cp:lastModifiedBy>
  <cp:revision>20</cp:revision>
  <dcterms:created xsi:type="dcterms:W3CDTF">2012-06-23T19:08:28Z</dcterms:created>
  <dcterms:modified xsi:type="dcterms:W3CDTF">2012-07-19T18:47:32Z</dcterms:modified>
</cp:coreProperties>
</file>